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B1BAFE-5239-422C-9D49-C5BB44BDD8B4}" type="datetimeFigureOut">
              <a:rPr lang="sr-Latn-CS" smtClean="0"/>
              <a:t>16.10.2012</a:t>
            </a:fld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953291-9739-46B9-8430-637A07F2E80B}" type="slidenum">
              <a:rPr lang="sr-Latn-CS" smtClean="0"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13" y="2132856"/>
            <a:ext cx="6480048" cy="2301240"/>
          </a:xfrm>
        </p:spPr>
        <p:txBody>
          <a:bodyPr/>
          <a:lstStyle/>
          <a:p>
            <a:pPr algn="ctr"/>
            <a:r>
              <a:rPr lang="hr-HR" dirty="0">
                <a:effectLst/>
              </a:rPr>
              <a:t>VIBRODIJAGNOSTIKA ENERGETSKIH TRANSFORMATORA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16" y="4581128"/>
            <a:ext cx="7307302" cy="1008112"/>
          </a:xfrm>
        </p:spPr>
        <p:txBody>
          <a:bodyPr>
            <a:noAutofit/>
          </a:bodyPr>
          <a:lstStyle/>
          <a:p>
            <a:r>
              <a:rPr lang="hr-HR" sz="2800" dirty="0"/>
              <a:t>Predrag </a:t>
            </a:r>
            <a:r>
              <a:rPr lang="hr-HR" sz="2800" dirty="0" smtClean="0"/>
              <a:t>Mijajlović</a:t>
            </a:r>
            <a:r>
              <a:rPr lang="en-US" sz="2800" dirty="0"/>
              <a:t>	</a:t>
            </a:r>
            <a:r>
              <a:rPr lang="hr-HR" sz="2800" dirty="0" smtClean="0"/>
              <a:t>Goran </a:t>
            </a:r>
            <a:r>
              <a:rPr lang="hr-HR" sz="2800" dirty="0"/>
              <a:t>Martinović 		</a:t>
            </a:r>
            <a:endParaRPr lang="sr-Latn-CS" sz="2800" dirty="0"/>
          </a:p>
        </p:txBody>
      </p:sp>
      <p:pic>
        <p:nvPicPr>
          <p:cNvPr id="4" name="Picture 3" descr="logo CG KO CIG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2570" cy="9594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87549"/>
              </p:ext>
            </p:extLst>
          </p:nvPr>
        </p:nvGraphicFramePr>
        <p:xfrm>
          <a:off x="3419872" y="5877272"/>
          <a:ext cx="2133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5341680" imgH="1781280" progId="CorelDRAW.Graphic.14">
                  <p:embed/>
                </p:oleObj>
              </mc:Choice>
              <mc:Fallback>
                <p:oleObj r:id="rId4" imgW="5341680" imgH="1781280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877272"/>
                        <a:ext cx="2133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UVOD</a:t>
            </a:r>
            <a:endParaRPr lang="sr-Latn-CS" dirty="0"/>
          </a:p>
        </p:txBody>
      </p:sp>
      <p:sp>
        <p:nvSpPr>
          <p:cNvPr id="3" name="Rectangle 2"/>
          <p:cNvSpPr/>
          <p:nvPr/>
        </p:nvSpPr>
        <p:spPr>
          <a:xfrm>
            <a:off x="251520" y="163911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/>
              <a:t>Osnovna tehnička ocjena pogonske raspoloživosti ETR u pogonu jeste kvalitet steznog sistema namotaja i jezgra, jer ovaj parametar određuje da li transformator može izdržati dinamička naprezanja pri kratkim spojevima ili ne.</a:t>
            </a:r>
            <a:endParaRPr lang="sr-Latn-CS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34290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Vibrodijagnostika je </a:t>
            </a:r>
            <a:r>
              <a:rPr lang="sr-Latn-CS" sz="2400" dirty="0" smtClean="0"/>
              <a:t>on-line </a:t>
            </a:r>
            <a:r>
              <a:rPr lang="sr-Latn-CS" sz="2400" dirty="0"/>
              <a:t>metoda monitoringa, bazirana na nezavisnosti frekventnog spektra oscilatornih procesa steznog sistema namotaja i steznog sistema magnetnog kola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47971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Sa praktičnom primjenom ovog sistema vibrodijagnostike otpočelo se krajem 1994. godine u elektroenergetskom sistemu Rusije, a kasnije i u SAD i Kanadi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r>
              <a:rPr lang="hr-HR" dirty="0"/>
              <a:t>Za četiri godine ispitano je više od 200 transformatora snage veće od 50 MVA i radnog napona 110 - 500 kV, a 25 ETR je na osnovu rezultata moralo biti remontovano. Zaključci analize rezultata primjenom ove metode praktično su potvrđeni u više od 80% slučajeva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470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dirty="0"/>
              <a:t>MEHANIČKA NAPREZANJA TRANSFORMATORA</a:t>
            </a:r>
            <a:endParaRPr lang="sr-Latn-CS" dirty="0"/>
          </a:p>
        </p:txBody>
      </p:sp>
      <p:pic>
        <p:nvPicPr>
          <p:cNvPr id="2052" name="Picture 4" descr="Description: S8000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4" y="1412776"/>
            <a:ext cx="2376264" cy="36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escription: SN T1s UL prob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6573"/>
            <a:ext cx="2304256" cy="38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 descr="Description: S800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2592288" cy="46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4" descr="Description: SN T1s PG3 deformac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97754"/>
            <a:ext cx="2358510" cy="3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91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906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767"/>
            <a:ext cx="5803491" cy="4072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3" y="133767"/>
            <a:ext cx="4355780" cy="2933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3" y="3558699"/>
            <a:ext cx="4427983" cy="31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OSNOVE I MODEL METODE</a:t>
            </a:r>
            <a:endParaRPr lang="sr-Latn-C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2" y="1567080"/>
            <a:ext cx="37444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5120714" cy="3619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8285" y="110964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Metod je baziran na mjerenju spektralnog sastava vibrosignala u 12 fiksnih tačaka na površini kazana, u režimima </a:t>
            </a:r>
            <a:r>
              <a:rPr lang="hr-HR" dirty="0" smtClean="0"/>
              <a:t>OP </a:t>
            </a:r>
            <a:r>
              <a:rPr lang="hr-HR" dirty="0"/>
              <a:t>i </a:t>
            </a:r>
            <a:r>
              <a:rPr lang="hr-HR" dirty="0" smtClean="0"/>
              <a:t>PH</a:t>
            </a:r>
            <a:r>
              <a:rPr lang="en-US" dirty="0" smtClean="0"/>
              <a:t> </a:t>
            </a:r>
            <a:r>
              <a:rPr lang="hr-HR" dirty="0" smtClean="0"/>
              <a:t>transformatora. </a:t>
            </a:r>
            <a:r>
              <a:rPr lang="hr-HR" dirty="0"/>
              <a:t>Praktično mjerenje vibracija se izvodi postavljanjem magnetnih senzora na unaprijed definisanim fiksnim tačkama kazana ETR. </a:t>
            </a:r>
            <a:endParaRPr lang="sr-Latn-CS" dirty="0"/>
          </a:p>
        </p:txBody>
      </p:sp>
      <p:sp>
        <p:nvSpPr>
          <p:cNvPr id="7" name="Rectangle 6"/>
          <p:cNvSpPr/>
          <p:nvPr/>
        </p:nvSpPr>
        <p:spPr>
          <a:xfrm>
            <a:off x="328184" y="364502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Mjerne tačke su na vrhu i dnu kazana jednako vertikalno osno udaljene od kontrolisanih elemenata. Šest su na strani visokog napona, a šest na strani niskog napona, sa redosljedom matematičkog smjera okretanja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2852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ANALIZA REZULTATA MJERENJA</a:t>
            </a:r>
            <a:endParaRPr lang="sr-Latn-C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11822"/>
              </p:ext>
            </p:extLst>
          </p:nvPr>
        </p:nvGraphicFramePr>
        <p:xfrm>
          <a:off x="370035" y="1196752"/>
          <a:ext cx="7946380" cy="1267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769"/>
                <a:gridCol w="1306025"/>
                <a:gridCol w="1327737"/>
                <a:gridCol w="1321055"/>
                <a:gridCol w="1311037"/>
                <a:gridCol w="1337757"/>
              </a:tblGrid>
              <a:tr h="207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Faza A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Faza B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Faza C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Faza C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Faza B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Faza A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1.0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highlight>
                            <a:srgbClr val="FFFF00"/>
                          </a:highlight>
                        </a:rPr>
                        <a:t>0.82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highlight>
                            <a:srgbClr val="FFFF00"/>
                          </a:highlight>
                        </a:rPr>
                        <a:t>0.84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0.96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0.94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0.97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333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0.96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highlight>
                            <a:srgbClr val="FFFF00"/>
                          </a:highlight>
                        </a:rPr>
                        <a:t>0.89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highlight>
                            <a:srgbClr val="FF0000"/>
                          </a:highlight>
                        </a:rPr>
                        <a:t>0.78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highlight>
                            <a:srgbClr val="FFFF00"/>
                          </a:highlight>
                        </a:rPr>
                        <a:t>0.83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0.94</a:t>
                      </a:r>
                      <a:endParaRPr lang="sr-Latn-C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0.94</a:t>
                      </a:r>
                      <a:endParaRPr lang="sr-Latn-C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33" y="2255135"/>
            <a:ext cx="5025119" cy="29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160" y="5212503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Koeficijenat jednak 1 odgovara stanju idealnog ETR. Rezultati u opsegu od 1 do 0.9 odgovaraju opštem stanju ETR koje se opisuje kao dobro. U zoni od 0.9 do 0.8 rezultati su zadovoljavajući, ali upozoravaju na činjenicu da je stezni sistem narušen i da je neophodna pojačana trend kontrola. Ako je vrijednost koeficijenta manja od 0.8 stanje steznog sistema je nezadovoljavajuće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405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31940"/>
            <a:ext cx="4381357" cy="25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23" y="2940580"/>
            <a:ext cx="4168476" cy="28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51" y="188640"/>
            <a:ext cx="4175348" cy="267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4392488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ZAKLJUČAK</a:t>
            </a:r>
            <a:endParaRPr lang="sr-Latn-CS" dirty="0"/>
          </a:p>
        </p:txBody>
      </p:sp>
      <p:sp>
        <p:nvSpPr>
          <p:cNvPr id="3" name="Rectangle 2"/>
          <p:cNvSpPr/>
          <p:nvPr/>
        </p:nvSpPr>
        <p:spPr>
          <a:xfrm>
            <a:off x="467544" y="1859339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dirty="0"/>
              <a:t>Pri donošenju konačne odluke o neophodnosti izvođenja remontnih radova na energetskom transformatoru, sa aspekta opšteg tehničkog stanja, osnovni zadatak dijagnostike jeste operativna ocjena faktičkog stanja steznog sistema transformatora.</a:t>
            </a:r>
          </a:p>
          <a:p>
            <a:r>
              <a:rPr lang="sr-Latn-CS" sz="2800" dirty="0"/>
              <a:t>Vibrodijagnostika je za praktična ispitivanja lako primjenjiva i prilično jednostavna on-line metoda kontrole stanja energetskog transformatora u eksploataciji.</a:t>
            </a:r>
          </a:p>
        </p:txBody>
      </p:sp>
    </p:spTree>
    <p:extLst>
      <p:ext uri="{BB962C8B-B14F-4D97-AF65-F5344CB8AC3E}">
        <p14:creationId xmlns:p14="http://schemas.microsoft.com/office/powerpoint/2010/main" val="38468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359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Technic</vt:lpstr>
      <vt:lpstr>CorelDRAW.Graphic.14</vt:lpstr>
      <vt:lpstr>VIBRODIJAGNOSTIKA ENERGETSKIH TRANSFORMATORA</vt:lpstr>
      <vt:lpstr>UVOD</vt:lpstr>
      <vt:lpstr>MEHANIČKA NAPREZANJA TRANSFORMATORA</vt:lpstr>
      <vt:lpstr>PowerPoint Presentation</vt:lpstr>
      <vt:lpstr>OSNOVE I MODEL METODE</vt:lpstr>
      <vt:lpstr>ANALIZA REZULTATA MJERENJA</vt:lpstr>
      <vt:lpstr>PowerPoint Presentation</vt:lpstr>
      <vt:lpstr>ZAKLJUČAK</vt:lpstr>
    </vt:vector>
  </TitlesOfParts>
  <Company>CGES, Elektroprenos Podgorica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VIBRODIJAGNOSTIKA ENERGETSKIH TRANSFORMATORA</dc:title>
  <dc:creator>predrag.mijajlovic</dc:creator>
  <cp:lastModifiedBy>predrag.mijajlovic</cp:lastModifiedBy>
  <cp:revision>5</cp:revision>
  <dcterms:created xsi:type="dcterms:W3CDTF">2012-10-15T11:30:40Z</dcterms:created>
  <dcterms:modified xsi:type="dcterms:W3CDTF">2012-10-16T07:35:22Z</dcterms:modified>
</cp:coreProperties>
</file>